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984"/>
    <a:srgbClr val="10C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4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72BF4-D361-4097-A63B-1EED1C17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" r="6688" b="9051"/>
          <a:stretch/>
        </p:blipFill>
        <p:spPr>
          <a:xfrm>
            <a:off x="-175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EEC591-CC4D-4C3C-82B1-F153A4535603}"/>
              </a:ext>
            </a:extLst>
          </p:cNvPr>
          <p:cNvSpPr/>
          <p:nvPr/>
        </p:nvSpPr>
        <p:spPr>
          <a:xfrm>
            <a:off x="-1758" y="382012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30200" lvl="0" indent="359410" algn="ctr"/>
            <a:r>
              <a:rPr lang="ru-RU" sz="4800" b="1" i="1" spc="-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работа</a:t>
            </a:r>
          </a:p>
          <a:p>
            <a:pPr marL="336550" marR="330200" lvl="0" indent="359410" algn="ctr"/>
            <a:r>
              <a:rPr lang="ru-RU" sz="4800" b="1" i="1" spc="-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родителями по организации исследовательской деятельности с детьми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A82107-A401-4656-B07A-FB47FA8A834F}"/>
              </a:ext>
            </a:extLst>
          </p:cNvPr>
          <p:cNvSpPr/>
          <p:nvPr/>
        </p:nvSpPr>
        <p:spPr>
          <a:xfrm>
            <a:off x="1403648" y="4461415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30200" lvl="0" indent="359410" algn="just"/>
            <a:r>
              <a:rPr lang="ru-RU" sz="2400" b="1" spc="-1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Петренко И.Ю.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39A0C-9F49-4A9F-99E9-2927A7FA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189A6F-63C7-4D0F-B1A9-293F4F7628CE}"/>
              </a:ext>
            </a:extLst>
          </p:cNvPr>
          <p:cNvSpPr/>
          <p:nvPr/>
        </p:nvSpPr>
        <p:spPr>
          <a:xfrm>
            <a:off x="-612576" y="10143"/>
            <a:ext cx="964907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96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ФГОС ДО:</a:t>
            </a:r>
          </a:p>
          <a:p>
            <a:pPr marL="793750" indent="80010" algn="just">
              <a:spcAft>
                <a:spcPts val="0"/>
              </a:spcAf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1.4. Основной принцип - сотрудничество Организации с семьёй;</a:t>
            </a:r>
          </a:p>
          <a:p>
            <a:pPr marL="793750" marR="327025" indent="80010" algn="just">
              <a:spcAft>
                <a:spcPts val="0"/>
              </a:spcAf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1.6. Задача -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793750" marR="323215" indent="80010" algn="just">
              <a:spcAft>
                <a:spcPts val="0"/>
              </a:spcAft>
              <a:tabLst>
                <a:tab pos="471170" algn="l"/>
              </a:tabLs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1.7. Стандарт является основой для -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</a:t>
            </a:r>
          </a:p>
          <a:p>
            <a:pPr marL="793750" marR="322580" indent="80010" algn="just">
              <a:spcAft>
                <a:spcPts val="0"/>
              </a:spcAft>
              <a:tabLst>
                <a:tab pos="492125" algn="l"/>
              </a:tabLs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3.2.1. Психолого-педагогические условия -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pPr marL="793750" marR="326390" indent="80010" algn="just">
              <a:spcAft>
                <a:spcPts val="0"/>
              </a:spcAf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3.2.5. Условия для создания социальной ситуации развития детей - взаимодействие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</a:p>
          <a:p>
            <a:pPr marL="793750" marR="323215" indent="80010" algn="just">
              <a:spcAft>
                <a:spcPts val="0"/>
              </a:spcAft>
            </a:pPr>
            <a:r>
              <a:rPr lang="ru-RU" sz="20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 3.2.8. Организация должна создавать возможности - 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общественности; для обсуждения с родителями (законными представителями) детей вопросов, связанных с реализацией Программы.</a:t>
            </a:r>
          </a:p>
          <a:p>
            <a:pPr marL="695960" algn="ctr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95151"/>
      </p:ext>
    </p:extLst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612AC7-E19F-43AC-AAA3-8B477FD646AF}"/>
              </a:ext>
            </a:extLst>
          </p:cNvPr>
          <p:cNvSpPr/>
          <p:nvPr/>
        </p:nvSpPr>
        <p:spPr>
          <a:xfrm>
            <a:off x="971600" y="1340768"/>
            <a:ext cx="78128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5110" marR="90170" indent="-229235" algn="ctr">
              <a:spcAft>
                <a:spcPts val="0"/>
              </a:spcAft>
              <a:tabLst>
                <a:tab pos="33718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</a:t>
            </a:r>
            <a:r>
              <a:rPr lang="ru-RU" sz="32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стандарт:</a:t>
            </a:r>
          </a:p>
          <a:p>
            <a:pPr marL="342900" marR="321945" lvl="0" indent="-342900" algn="just">
              <a:spcAft>
                <a:spcPts val="0"/>
              </a:spcAft>
              <a:buSzPts val="1350"/>
              <a:buFont typeface="Arial" panose="020B0604020202020204" pitchFamily="34" charset="0"/>
              <a:buChar char="–"/>
              <a:tabLst>
                <a:tab pos="398145" algn="l"/>
                <a:tab pos="63055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формулирует цели, принципы и задачи сотрудничества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342900" marR="321310" lvl="0" indent="-342900" algn="just">
              <a:spcAft>
                <a:spcPts val="0"/>
              </a:spcAft>
              <a:buSzPts val="1350"/>
              <a:buFont typeface="Arial" panose="020B0604020202020204" pitchFamily="34" charset="0"/>
              <a:buChar char="–"/>
              <a:tabLst>
                <a:tab pos="476885" algn="l"/>
                <a:tab pos="63055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говорит об открытости образования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342900" marR="325755" lvl="0" indent="-342900" algn="just">
              <a:spcAft>
                <a:spcPts val="0"/>
              </a:spcAft>
              <a:buSzPts val="1350"/>
              <a:buFont typeface="Arial" panose="020B0604020202020204" pitchFamily="34" charset="0"/>
              <a:buChar char="–"/>
              <a:tabLst>
                <a:tab pos="394970" algn="l"/>
                <a:tab pos="63055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направляет вектор сотрудничества ДОО и семьи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342900" marR="328295" lvl="0" indent="-342900" algn="just">
              <a:spcAft>
                <a:spcPts val="0"/>
              </a:spcAft>
              <a:buSzPts val="1350"/>
              <a:buFont typeface="Arial" panose="020B0604020202020204" pitchFamily="34" charset="0"/>
              <a:buChar char="–"/>
              <a:tabLst>
                <a:tab pos="410210" algn="l"/>
                <a:tab pos="63055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устанавливает более тесный контакт между ДОО и семьей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342900" marR="328930" lvl="0" indent="-342900" algn="just">
              <a:spcAft>
                <a:spcPts val="0"/>
              </a:spcAft>
              <a:buSzPts val="1350"/>
              <a:buFont typeface="Arial" panose="020B0604020202020204" pitchFamily="34" charset="0"/>
              <a:buChar char="–"/>
              <a:tabLst>
                <a:tab pos="354965" algn="l"/>
                <a:tab pos="63055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привлекает внимание родителей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DCACBC-0D68-444F-98A0-88A945F78B7B}"/>
              </a:ext>
            </a:extLst>
          </p:cNvPr>
          <p:cNvSpPr/>
          <p:nvPr/>
        </p:nvSpPr>
        <p:spPr>
          <a:xfrm>
            <a:off x="971600" y="1443841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8930" algn="ctr">
              <a:spcAft>
                <a:spcPts val="0"/>
              </a:spcAft>
              <a:tabLst>
                <a:tab pos="354965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выделить три группы родителей: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Родители – лидеры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Родители – исполнители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Родители – критические наблюдатели.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BC18F0-FBC3-4874-86DD-94F4813BE75E}"/>
              </a:ext>
            </a:extLst>
          </p:cNvPr>
          <p:cNvSpPr/>
          <p:nvPr/>
        </p:nvSpPr>
        <p:spPr>
          <a:xfrm>
            <a:off x="827584" y="692696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28930" algn="ctr">
              <a:spcAft>
                <a:spcPts val="0"/>
              </a:spcAft>
              <a:tabLst>
                <a:tab pos="354965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Пять уровней участия родителей: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оказание разового участия;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2) способности родителей время от времени используются при проведении мероприятий;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3) родители становятся добровольными помощниками на постоянной основе;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4) родители помогают определять основные направления работы в группе;</a:t>
            </a:r>
          </a:p>
          <a:p>
            <a:pPr marR="328930" algn="just">
              <a:spcAft>
                <a:spcPts val="0"/>
              </a:spcAft>
              <a:tabLst>
                <a:tab pos="354965" algn="l"/>
              </a:tabLst>
            </a:pP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5) родители участвуют в обсуждении более широких вопросов, решение которых должно благотворно отразиться на работе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20265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BE8278-97BB-4ADC-87B7-201A11A5FD38}"/>
              </a:ext>
            </a:extLst>
          </p:cNvPr>
          <p:cNvSpPr/>
          <p:nvPr/>
        </p:nvSpPr>
        <p:spPr>
          <a:xfrm>
            <a:off x="755576" y="188640"/>
            <a:ext cx="77408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27660" indent="359410" algn="ctr">
              <a:spcAft>
                <a:spcPts val="0"/>
              </a:spcAft>
            </a:pP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формы: 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Анкетирование. Беседы. Опросы.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Консультации.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Стенды. Папки-передвижки.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Дни открытых дверей.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-Экскурсии за пределы ДОУ.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Тематические выставки.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Памятки и буклеты.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Открытые просмотры детской деятельности.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Совместные досуги.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Родительские собрания и гостиные и др.</a:t>
            </a:r>
          </a:p>
          <a:p>
            <a:pPr marL="336550" marR="327660" indent="359410" algn="ctr">
              <a:spcAft>
                <a:spcPts val="0"/>
              </a:spcAft>
            </a:pP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формы: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Дерево «Мудрости» - с мини советами для родителей.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Интервьюирование.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Выпуск журналов, ежемесячной газеты.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Портфолио группы.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Семейный и групповые альбомы.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Библиотека – передвижка.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Фотомонтажи «Из жизни группы».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Семейный вернисаж.</a:t>
            </a:r>
          </a:p>
          <a:p>
            <a:pPr marL="336550" marR="327660" indent="35941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Презентация исследовательской деятельности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1504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2" y="1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F50DEA-7A9B-45B2-A581-87BB40BD6274}"/>
              </a:ext>
            </a:extLst>
          </p:cNvPr>
          <p:cNvSpPr/>
          <p:nvPr/>
        </p:nvSpPr>
        <p:spPr>
          <a:xfrm>
            <a:off x="-180528" y="1124744"/>
            <a:ext cx="93245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Этапы сотрудничества педагогов с</a:t>
            </a:r>
          </a:p>
          <a:p>
            <a:pPr marL="33655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родителями: </a:t>
            </a:r>
          </a:p>
          <a:p>
            <a:pPr marL="336550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328295" lvl="2" indent="-228600" algn="just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32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        1 этап мотивация родителей</a:t>
            </a:r>
          </a:p>
          <a:p>
            <a:pPr marL="1143000" marR="327660" lvl="2" indent="-228600" algn="just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2 этап исполнительский</a:t>
            </a:r>
          </a:p>
          <a:p>
            <a:pPr marL="1143000" lvl="2" indent="-228600" algn="just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  <a:tabLst>
                <a:tab pos="794385" algn="l"/>
              </a:tabLst>
            </a:pPr>
            <a:r>
              <a:rPr lang="ru-RU" sz="32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        3 этап презентация</a:t>
            </a:r>
            <a:r>
              <a:rPr lang="ru-RU" sz="3200" b="1" kern="0" spc="40" dirty="0">
                <a:latin typeface="Times New Roman" panose="02020603050405020304" pitchFamily="18" charset="0"/>
                <a:ea typeface="Arial" panose="020B0604020202020204" pitchFamily="34" charset="0"/>
              </a:rPr>
              <a:t> исследования</a:t>
            </a:r>
            <a:endParaRPr lang="ru-RU" sz="3200" b="1" kern="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2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D0A670-771E-4A19-807A-C7AC3B8E067B}"/>
              </a:ext>
            </a:extLst>
          </p:cNvPr>
          <p:cNvSpPr/>
          <p:nvPr/>
        </p:nvSpPr>
        <p:spPr>
          <a:xfrm>
            <a:off x="107504" y="332656"/>
            <a:ext cx="9036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150" indent="-229235" algn="ctr">
              <a:spcAft>
                <a:spcPts val="0"/>
              </a:spcAft>
              <a:tabLst>
                <a:tab pos="564515" algn="l"/>
                <a:tab pos="565785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b="1" u="sng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мамы и папы чувствуют себя «хорошими</a:t>
            </a:r>
            <a:r>
              <a:rPr lang="ru-RU" sz="22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родителями»;</a:t>
            </a:r>
          </a:p>
          <a:p>
            <a:pPr marL="342900" marR="32131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родителей формируется более высокая оценка достижений своих детей и гордость за</a:t>
            </a:r>
            <a:r>
              <a:rPr lang="ru-RU" sz="22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них;</a:t>
            </a:r>
          </a:p>
          <a:p>
            <a:pPr marL="342900" marR="32893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 возможность реализоваться в разных направлениях, открыть в себе способности.</a:t>
            </a:r>
          </a:p>
          <a:p>
            <a:pPr marL="695960" algn="ctr"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более доверительное отношение к работающим в группе</a:t>
            </a:r>
            <a:r>
              <a:rPr lang="ru-RU" sz="22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взрослым;</a:t>
            </a:r>
          </a:p>
          <a:p>
            <a:pPr marL="342900" marR="32639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  <a:tab pos="1613535" algn="l"/>
                <a:tab pos="1851025" algn="l"/>
                <a:tab pos="2557780" algn="l"/>
                <a:tab pos="3459480" algn="l"/>
                <a:tab pos="3684270" algn="l"/>
                <a:tab pos="4805045" algn="l"/>
                <a:tab pos="5743575" algn="l"/>
                <a:tab pos="631253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присутствие и участие родителей в деятельности доставляет детям особое удовольствие, благоприятствует их</a:t>
            </a:r>
            <a:r>
              <a:rPr lang="ru-RU" sz="2200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успехам;</a:t>
            </a:r>
          </a:p>
          <a:p>
            <a:pPr marL="342900" marR="32702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4515" algn="l"/>
                <a:tab pos="56578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ребенка наблюдается буквально взлет чувства собственного достоинства, даже если участие членов семьи носит редкий и непродолжительный</a:t>
            </a:r>
            <a:r>
              <a:rPr lang="ru-RU" sz="2200" b="1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характер;</a:t>
            </a:r>
          </a:p>
          <a:p>
            <a:pPr marL="833120" algn="ctr"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педагогов:</a:t>
            </a:r>
          </a:p>
          <a:p>
            <a:pPr marL="565150" marR="327660" indent="-229235">
              <a:spcAft>
                <a:spcPts val="0"/>
              </a:spcAft>
              <a:tabLst>
                <a:tab pos="680720" algn="l"/>
                <a:tab pos="68135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возможность использования увлечений, талантов, знаний и интересов родителей в образовательном процессе с детьми; </a:t>
            </a:r>
          </a:p>
          <a:p>
            <a:pPr marL="565150" marR="327660" indent="-229235">
              <a:spcAft>
                <a:spcPts val="0"/>
              </a:spcAft>
              <a:tabLst>
                <a:tab pos="680720" algn="l"/>
                <a:tab pos="681355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пополнение развивающей среды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5829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DA900-58CF-46A7-9682-C3D986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1AD594-F3FD-4ABE-8876-EB3EA4EFF540}"/>
              </a:ext>
            </a:extLst>
          </p:cNvPr>
          <p:cNvSpPr/>
          <p:nvPr/>
        </p:nvSpPr>
        <p:spPr>
          <a:xfrm>
            <a:off x="539551" y="4293096"/>
            <a:ext cx="83590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Успехов в совместной работе с родителями!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723</TotalTime>
  <Words>590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Schoolbook</vt:lpstr>
      <vt:lpstr>Symbol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 Цыпленок</dc:title>
  <cp:lastModifiedBy>Ирина</cp:lastModifiedBy>
  <cp:revision>49</cp:revision>
  <dcterms:modified xsi:type="dcterms:W3CDTF">2020-01-28T16:48:02Z</dcterms:modified>
</cp:coreProperties>
</file>