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8" r:id="rId1"/>
  </p:sldMasterIdLst>
  <p:sldIdLst>
    <p:sldId id="294" r:id="rId2"/>
    <p:sldId id="301" r:id="rId3"/>
    <p:sldId id="302" r:id="rId4"/>
    <p:sldId id="314" r:id="rId5"/>
    <p:sldId id="306" r:id="rId6"/>
    <p:sldId id="305" r:id="rId7"/>
    <p:sldId id="313" r:id="rId8"/>
    <p:sldId id="303" r:id="rId9"/>
    <p:sldId id="307" r:id="rId10"/>
    <p:sldId id="304" r:id="rId11"/>
    <p:sldId id="30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FFCC"/>
    <a:srgbClr val="CCFF33"/>
    <a:srgbClr val="CCFFFF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23286-FA99-40E8-89B3-C5C2DDAD7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8B4049-ABF7-4E0F-B686-4073E2B4E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3FEE7-2EFA-4EDC-89EF-97A0AAAC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F1D9C-8A60-43CD-AAEE-18C83CD7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6802C-BFF7-4E48-B344-DC79591D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7638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84FFD-7DF5-4200-9DCD-315F5BB9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FE97DD-5AFF-4AD6-9069-5C1B6A3FE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7C3360-3372-48A7-83A6-1755457E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333D8-20B1-4E00-B6F1-D9A25AD2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EFB60-0F3C-4B20-8777-D23D5F69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5ECEBF-EAE2-4D52-AD7F-2DBA5DEF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8DCD21-A0CA-47B2-BB5E-E8538097C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3D9F8-3A66-4C5E-B2E1-82C58191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1A8BC-E809-43AA-BC14-11B2C410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22AD6-0F44-45A9-A1C8-5358FA1E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7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FB8FC-00B2-4E28-ACFF-06202BBB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49E75-E504-478B-BEEC-98262FFE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7257FA-329A-4800-8B13-AAFD4A90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3DE0C-3343-4CC2-9043-6356D1B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D097B-7543-4879-AB39-2FCFA059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2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9D4B8-B29D-4C56-AF7A-C83201A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3BD39A-BB30-4ABA-ACC4-908F1E4CE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C9E78-D602-4269-9A1A-DBB41717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84D4F-BEF7-4CF1-9AB3-AF845EA3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FB5FE-32B2-4DC3-80B2-0B42B65E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591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F9A46-924D-4343-91C3-7F6D1415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6A22C-D632-433E-85E7-7053DF632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734FA3-3F97-41F5-AF19-824E31AEA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5BF1FB-5BB9-4B10-9DEF-E7B20EFE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8ABE8E-12F0-4991-8914-DC06A4A8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981E6F-CA80-49FD-A918-D7B4B33C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3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CEA1F-8DFC-4887-861B-751A78F5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C7C1E-152A-4F0C-8360-A1E6DA26E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EC1-3B1F-4287-9264-758D93111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0D4464-C820-4B9C-A2C4-283D625A8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DF9986-ACE6-4834-A2F9-9974512F6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8A5D5F-EE0D-4F58-9FD0-03E43BD8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F9E873-54BE-40BB-A7D6-CF6EA3A5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73955-B31D-4DA9-8857-3A1D9510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1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9FD26-D34E-4B7C-90AE-9481F66D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AFC50C-2C26-4E68-AE2E-6EA37A53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C29042-66D6-4E2B-B548-2054B43F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7DD63B-1420-4578-BFEF-B165FB76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1755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D61A17-81A3-4516-BC2F-25EE6C9E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CAE2F6-B4A7-4E4D-950F-C748D2DA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51FAC7-2C42-471C-8062-5203CA51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6925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9330F-8276-487E-9D2D-FBA6178E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B3834-D903-4EBE-815D-15F7F7D20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4928BC-CA13-43CB-8C72-B1DF8C22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644DB-BCD9-4B7C-8302-46E4A9E0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F07FB6-D55D-43BE-A800-B0687D25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6E7DF-059A-426D-9777-E43AA4C9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8A43-D700-43ED-BF06-D2FF3EBB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5EFAF3-96B0-48F5-936A-38200DCB4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EE7C3A-F1A8-44CB-80FC-B05B92770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5C9646-ADF5-47A7-BB6F-1A7C2505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C0C25-B74D-4966-965C-FAE6EDFF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5B2643-EDB1-46B5-B564-69EA6470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4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88AE7-D7D1-433C-9BB1-CF88AF32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0A521-3F15-40EC-88F0-85A6F0CA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BE97B-690A-46E3-96E2-31BD5F390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70A0-145B-4EE6-86D5-C2D57C5CB63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D4811-78C1-45C5-96AA-3FE946B79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24BCD-3B0D-4417-9857-6352E602D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79CD-F839-4AD6-B36F-A21734B82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1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ransition spd="slow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5328592" cy="2232248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5677073"/>
            <a:ext cx="446635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170" algn="just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Воспитатель : Петренко И.Ю.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8114"/>
            <a:ext cx="5401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Муниципальное бюджетное дошкольное образовательное  учреждение «Детский сад «Лёвушка»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852936"/>
            <a:ext cx="7416824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45950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«Выявление одарённых детей </a:t>
            </a:r>
          </a:p>
          <a:p>
            <a:r>
              <a:rPr lang="ru-RU" sz="4000" b="1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       в дошкольном учреждении»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209527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0795C-788D-4737-8743-78B5C04A20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BF10D-6E1B-429A-A889-57B0449A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123719"/>
            <a:ext cx="7704856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Привлечение ребенка к проектной деятельности.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Привлечение к исследовательской деятельности.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Обсуждение ежедневных обязанностей ребенка.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Привлечение к посещению кружков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секций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Эмоциональная поддержка.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Привлечение к участию в конкурсах.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Вовлечение семьи в сферу интересов ребенка.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Мотивация на оказание помощи взрослым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неуспевающим сверстниками.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Вовлечение в разнообразные мероприятия.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Стимулирование и поддержание детской инициативы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26041"/>
            <a:ext cx="5955569" cy="48750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 smtClean="0">
                <a:ln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работы с одаренными детьми:</a:t>
            </a:r>
            <a:endParaRPr lang="ru-RU" sz="2400" b="1" dirty="0">
              <a:ln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4680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0795C-788D-4737-8743-78B5C04A20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BF10D-6E1B-429A-A889-57B0449A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41" y="0"/>
            <a:ext cx="9144000" cy="68455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29842" y="1228198"/>
            <a:ext cx="7886699" cy="43078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Все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дети рождаются быть успешными.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Единственное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в чем они нуждаются – в развитии своих талантов.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двигает горы… вера в детей может поднять их на такие высоты, которые нам трудно даже представить.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Каждый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день можно собирать большой урожай детских успехов.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2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0795C-788D-4737-8743-78B5C04A20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BF10D-6E1B-429A-A889-57B0449A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5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2110154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«В душе каждого ребёнка невидимые струны. Если тронуть их умелой рукой, они красиво зазвучат»</a:t>
            </a:r>
          </a:p>
          <a:p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  А. Сухомлинский </a:t>
            </a:r>
            <a:endParaRPr lang="ru-RU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512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0795C-788D-4737-8743-78B5C04A20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BF10D-6E1B-429A-A889-57B0449A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298" y="-176173"/>
            <a:ext cx="9309297" cy="70341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9176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Ниже перечислены личностные черты и деловые качества, </a:t>
            </a:r>
            <a:endParaRPr lang="ru-RU" sz="24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которые </a:t>
            </a:r>
            <a:r>
              <a:rPr lang="ru-RU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встречает у своих воспитанников.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1563784"/>
            <a:ext cx="3707904" cy="1396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1399" y="1655536"/>
            <a:ext cx="3821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Отметьте знаком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«+»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 свойства, которые Вам нравятся в детях,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«-»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те, что не нравятся.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539954"/>
            <a:ext cx="82231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Дисциплинированный.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Неровно успевающий.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Организованный.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Выбивающийся из общего темпа.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Эрудированный.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Странный в поведении, непонятный.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Умеющий поддержать общее дело.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Выскакивающий с нелепыми замечаниями.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Стабильно успевающий.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Занятый своими делами (индивидуалист).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Быстро, «на лету» схватывающий.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умеющий общаться, конфликтный.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Общающийся легко, приятный в общении.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Иногда тугодум, иногда не может понять очевидного.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Ясно, понятно для всех выражающий свои мысли.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+mj-lt"/>
              <a:buAutoNum type="arabicPeriod"/>
              <a:tabLst>
                <a:tab pos="7689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всегда желающий подчиняться большинству или воспитателю.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05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7672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7" y="1641663"/>
            <a:ext cx="74729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0066"/>
                </a:solidFill>
                <a:latin typeface="Times New Roman, serif"/>
              </a:rPr>
              <a:t>Одаренный ребенок</a:t>
            </a:r>
            <a:r>
              <a:rPr lang="ru-RU" sz="3200" dirty="0">
                <a:solidFill>
                  <a:srgbClr val="000066"/>
                </a:solidFill>
                <a:latin typeface="Times New Roman, serif"/>
              </a:rPr>
              <a:t> </a:t>
            </a:r>
            <a:r>
              <a:rPr lang="ru-RU" sz="3200" dirty="0">
                <a:latin typeface="Times New Roman, serif"/>
              </a:rPr>
              <a:t>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273797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0795C-788D-4737-8743-78B5C04A20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BF10D-6E1B-429A-A889-57B0449A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841" y="457200"/>
            <a:ext cx="7974607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по выявлению детской одаренности предполагает комплексное обследование детей и проходит </a:t>
            </a:r>
            <a:endParaRPr lang="ru-RU" sz="2400" dirty="0" smtClean="0">
              <a:ln w="0"/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поэтапно</a:t>
            </a:r>
            <a:r>
              <a:rPr lang="ru-RU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n w="0"/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59177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групповое обследование детей с помощь стандартизированных методик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результатов аналитических наблюдений воспитателей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ребенка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организуется индивидуальное обследование одаренных детей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содержания работы с одаренными детьми.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406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0795C-788D-4737-8743-78B5C04A20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BF10D-6E1B-429A-A889-57B0449A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99380"/>
            <a:ext cx="6552728" cy="954107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28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</a:t>
            </a: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могут указывать </a:t>
            </a:r>
            <a:endParaRPr lang="ru-RU" sz="2800" b="1" dirty="0" smtClean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на </a:t>
            </a:r>
            <a:r>
              <a:rPr lang="ru-RU" sz="2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одарённость </a:t>
            </a:r>
            <a:r>
              <a:rPr lang="ru-RU" sz="28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ребёнка: </a:t>
            </a:r>
            <a:endParaRPr lang="ru-RU" sz="28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124655"/>
            <a:ext cx="5462314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Раннее развитие.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Хорошая концентрация и память.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Развитая речь.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Подвижное мышление.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Богатая фантазия.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182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0795C-788D-4737-8743-78B5C04A20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BF10D-6E1B-429A-A889-57B0449A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" y="1471"/>
            <a:ext cx="9144000" cy="6845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9152" y="530297"/>
            <a:ext cx="6070444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одарённых детей:</a:t>
            </a:r>
            <a:endParaRPr lang="ru-RU" sz="3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393969"/>
            <a:ext cx="734481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Они говорят, как взрослые.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Они замечают последовательности.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Они много читают.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Они невероятно талантливы в чём-либо.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Они предпочитают общество взрослых и детей постарше.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Они сосредоточены.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Они не по годам зрелые.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Они оригинальны.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Они — лидеры.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Им не нужно указывать правильное направление.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Они полны сил.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Им нужно проводить время в одиночестве.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Они любят природу.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Им иногда не удаётся реализовать свой потенциал.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Им интересно учиться.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8828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r="20318"/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30743"/>
              </p:ext>
            </p:extLst>
          </p:nvPr>
        </p:nvGraphicFramePr>
        <p:xfrm>
          <a:off x="107504" y="178788"/>
          <a:ext cx="8856984" cy="6562580"/>
        </p:xfrm>
        <a:graphic>
          <a:graphicData uri="http://schemas.openxmlformats.org/drawingml/2006/table">
            <a:tbl>
              <a:tblPr firstRow="1" firstCol="1" bandRow="1"/>
              <a:tblGrid>
                <a:gridCol w="2520280">
                  <a:extLst>
                    <a:ext uri="{9D8B030D-6E8A-4147-A177-3AD203B41FA5}">
                      <a16:colId xmlns:a16="http://schemas.microsoft.com/office/drawing/2014/main" val="340972494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307020616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769742169"/>
                    </a:ext>
                  </a:extLst>
                </a:gridCol>
              </a:tblGrid>
              <a:tr h="308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Умный ребёнок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Одарённый ребёнок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Креативный ребёнок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50271"/>
                  </a:ext>
                </a:extLst>
              </a:tr>
              <a:tr h="34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Запоминает ответы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Задает неочевидные вопросы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Отмечает исключения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41610602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Заинтересован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Любознателен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Желает знать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6392997"/>
                  </a:ext>
                </a:extLst>
              </a:tr>
              <a:tr h="523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Внимателен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вовлечен в деятельность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Мечтает, витает в облаках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5726276"/>
                  </a:ext>
                </a:extLst>
              </a:tr>
              <a:tr h="523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Развивает идеи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сложные, абстрактные идеи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Переполнен идеями, многие из которых не развивает дальше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7992770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 группы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пределами группы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свою </a:t>
                      </a:r>
                      <a:r>
                        <a:rPr lang="ru-RU" sz="1700" kern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группу</a:t>
                      </a: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8717342"/>
                  </a:ext>
                </a:extLst>
              </a:tr>
              <a:tr h="523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учиться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Уже все знает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Задается вопросами: «А что, если…»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5277"/>
                  </a:ext>
                </a:extLst>
              </a:tr>
              <a:tr h="523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повторить 6-8 раз, чтобы выучить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повторить 1-3 раза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уверен, что каждую тему стоит заучивать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893004"/>
                  </a:ext>
                </a:extLst>
              </a:tr>
              <a:tr h="7858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 чувствует себя в компании ровесников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Предпочитает общаться с ровесниками-интеллектуалами или со старшими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Предпочитает компанию креативных ровесников, но чаще бывает </a:t>
                      </a:r>
                      <a:r>
                        <a:rPr lang="ru-RU" sz="1700" kern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3786742"/>
                  </a:ext>
                </a:extLst>
              </a:tr>
              <a:tr h="7858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Вовремя выполняет все задания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и ведет проекты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несколько проектов, некоторые так и не будут реализованы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0192549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Любит </a:t>
                      </a:r>
                      <a:r>
                        <a:rPr lang="ru-RU" sz="1700" kern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Любит учиться самостоятельно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Любит придумывать новое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5801036"/>
                  </a:ext>
                </a:extLst>
              </a:tr>
              <a:tr h="523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Наблюдателен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связи между наблюдениями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Действует интуитивно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4561227"/>
                  </a:ext>
                </a:extLst>
              </a:tr>
              <a:tr h="523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Доволен своей работой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Относится к себе критически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не доводит работу до конца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7824486"/>
                  </a:ext>
                </a:extLst>
              </a:tr>
              <a:tr h="405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 оценку работы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мотивирован оценками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CC">
                            <a:shade val="30000"/>
                            <a:satMod val="115000"/>
                          </a:srgbClr>
                        </a:gs>
                        <a:gs pos="30000">
                          <a:srgbClr val="CCFFCC">
                            <a:shade val="67500"/>
                            <a:satMod val="115000"/>
                          </a:srgbClr>
                        </a:gs>
                        <a:gs pos="100000">
                          <a:srgbClr val="CCFFCC">
                            <a:shade val="100000"/>
                            <a:satMod val="115000"/>
                          </a:srgb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мотивирован оценками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605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51100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15D7-7907-49BD-8661-74889597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B0795C-788D-4737-8743-78B5C04A20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BF10D-6E1B-429A-A889-57B0449A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" y="12467"/>
            <a:ext cx="9144000" cy="6845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330983"/>
            <a:ext cx="6768751" cy="101438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дошкольном детстве можно выделить несколько ступенек способностей.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611909"/>
            <a:ext cx="7920880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Первый </a:t>
            </a:r>
            <a:r>
              <a:rPr lang="ru-RU" sz="28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(2 – 3 года) - Копилка эстетических переживаний, настроений, эмоций.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Второй </a:t>
            </a:r>
            <a:r>
              <a:rPr lang="ru-RU" sz="28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(3 – 4 года) – Погружение в деятельность. Начальные признаки природного потенциала.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Третий </a:t>
            </a:r>
            <a:r>
              <a:rPr lang="ru-RU" sz="28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(4 – 5 лет) – интерес, желание, творческий поиск.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Четвертый </a:t>
            </a:r>
            <a:r>
              <a:rPr lang="ru-RU" sz="28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(5 – 6 лет) – яркие проявления природного потенциала.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Пятый </a:t>
            </a:r>
            <a:r>
              <a:rPr lang="ru-RU" sz="28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(6 – 7 лет) – проявление одаренности.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8351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</TotalTime>
  <Words>766</Words>
  <Application>Microsoft Office PowerPoint</Application>
  <PresentationFormat>Экран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Franklin Gothic Demi Cond</vt:lpstr>
      <vt:lpstr>Symbol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Irishka_petrenko68@mail.ru</cp:lastModifiedBy>
  <cp:revision>84</cp:revision>
  <dcterms:created xsi:type="dcterms:W3CDTF">2014-05-27T13:59:13Z</dcterms:created>
  <dcterms:modified xsi:type="dcterms:W3CDTF">2022-01-26T03:17:55Z</dcterms:modified>
</cp:coreProperties>
</file>