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8" r:id="rId1"/>
  </p:sldMasterIdLst>
  <p:sldIdLst>
    <p:sldId id="294" r:id="rId2"/>
    <p:sldId id="310" r:id="rId3"/>
    <p:sldId id="320" r:id="rId4"/>
    <p:sldId id="322" r:id="rId5"/>
    <p:sldId id="321" r:id="rId6"/>
    <p:sldId id="319" r:id="rId7"/>
    <p:sldId id="318" r:id="rId8"/>
    <p:sldId id="317" r:id="rId9"/>
    <p:sldId id="316" r:id="rId10"/>
    <p:sldId id="315" r:id="rId11"/>
    <p:sldId id="31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CCFFCC"/>
    <a:srgbClr val="CCFF33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71" autoAdjust="0"/>
  </p:normalViewPr>
  <p:slideViewPr>
    <p:cSldViewPr>
      <p:cViewPr varScale="1">
        <p:scale>
          <a:sx n="87" d="100"/>
          <a:sy n="87" d="100"/>
        </p:scale>
        <p:origin x="142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1F0D65-ED1F-42C6-A585-AAD27DAE95FD}" type="doc">
      <dgm:prSet loTypeId="urn:microsoft.com/office/officeart/2005/8/layout/matrix1" loCatId="matrix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6A3924F-6E0D-45B9-9BD5-4E48ABD07656}">
      <dgm:prSet phldrT="[Текст]"/>
      <dgm:spPr/>
      <dgm:t>
        <a:bodyPr/>
        <a:lstStyle/>
        <a:p>
          <a:r>
            <a:rPr lang="ru-RU"/>
            <a:t>Желания и возможности</a:t>
          </a:r>
        </a:p>
      </dgm:t>
    </dgm:pt>
    <dgm:pt modelId="{B78A7D86-CB3D-437A-989B-52C8BE12452B}" type="parTrans" cxnId="{42C7425E-85C4-420B-993B-E74C28096FC3}">
      <dgm:prSet/>
      <dgm:spPr/>
      <dgm:t>
        <a:bodyPr/>
        <a:lstStyle/>
        <a:p>
          <a:endParaRPr lang="ru-RU"/>
        </a:p>
      </dgm:t>
    </dgm:pt>
    <dgm:pt modelId="{FEAB1AE6-1512-4AF5-A81D-9B0417D9804D}" type="sibTrans" cxnId="{42C7425E-85C4-420B-993B-E74C28096FC3}">
      <dgm:prSet/>
      <dgm:spPr/>
      <dgm:t>
        <a:bodyPr/>
        <a:lstStyle/>
        <a:p>
          <a:endParaRPr lang="ru-RU"/>
        </a:p>
      </dgm:t>
    </dgm:pt>
    <dgm:pt modelId="{EB5E49E1-B945-487F-A43B-B746F22BB5A6}">
      <dgm:prSet phldrT="[Текст]"/>
      <dgm:spPr/>
      <dgm:t>
        <a:bodyPr/>
        <a:lstStyle/>
        <a:p>
          <a:r>
            <a:rPr lang="ru-RU"/>
            <a:t>Труд и продукт труда (товар)</a:t>
          </a:r>
        </a:p>
      </dgm:t>
    </dgm:pt>
    <dgm:pt modelId="{562CD1F8-8EFC-4B62-B5FB-23F89A5C92A1}" type="parTrans" cxnId="{D203CBC6-1712-4542-9194-A917E267AC71}">
      <dgm:prSet/>
      <dgm:spPr/>
      <dgm:t>
        <a:bodyPr/>
        <a:lstStyle/>
        <a:p>
          <a:endParaRPr lang="ru-RU"/>
        </a:p>
      </dgm:t>
    </dgm:pt>
    <dgm:pt modelId="{09720F6A-8DB0-431B-8D23-BD9FD4F00843}" type="sibTrans" cxnId="{D203CBC6-1712-4542-9194-A917E267AC71}">
      <dgm:prSet/>
      <dgm:spPr/>
      <dgm:t>
        <a:bodyPr/>
        <a:lstStyle/>
        <a:p>
          <a:endParaRPr lang="ru-RU"/>
        </a:p>
      </dgm:t>
    </dgm:pt>
    <dgm:pt modelId="{5E86C180-AA4B-4D4C-BE82-527435837C7E}">
      <dgm:prSet phldrT="[Текст]"/>
      <dgm:spPr/>
      <dgm:t>
        <a:bodyPr/>
        <a:lstStyle/>
        <a:p>
          <a:r>
            <a:rPr lang="ru-RU"/>
            <a:t>Деньги и цена (стоимость)</a:t>
          </a:r>
        </a:p>
      </dgm:t>
    </dgm:pt>
    <dgm:pt modelId="{8DA50EFC-9A51-40A7-B554-4B3D01535B00}" type="parTrans" cxnId="{8C4DD6D4-DB4D-4C9D-A25A-C5ECD3F48536}">
      <dgm:prSet/>
      <dgm:spPr/>
      <dgm:t>
        <a:bodyPr/>
        <a:lstStyle/>
        <a:p>
          <a:endParaRPr lang="ru-RU"/>
        </a:p>
      </dgm:t>
    </dgm:pt>
    <dgm:pt modelId="{F0FE7A83-AA00-483C-9DEE-35631374CBCA}" type="sibTrans" cxnId="{8C4DD6D4-DB4D-4C9D-A25A-C5ECD3F48536}">
      <dgm:prSet/>
      <dgm:spPr/>
      <dgm:t>
        <a:bodyPr/>
        <a:lstStyle/>
        <a:p>
          <a:endParaRPr lang="ru-RU"/>
        </a:p>
      </dgm:t>
    </dgm:pt>
    <dgm:pt modelId="{EB81A273-ED7E-483C-AB14-FB4BD8200C77}">
      <dgm:prSet phldrT="[Текст]"/>
      <dgm:spPr/>
      <dgm:t>
        <a:bodyPr/>
        <a:lstStyle/>
        <a:p>
          <a:r>
            <a:rPr lang="ru-RU" dirty="0"/>
            <a:t>Семейный бюджет</a:t>
          </a:r>
        </a:p>
      </dgm:t>
    </dgm:pt>
    <dgm:pt modelId="{37969DDD-A063-41F0-8AA7-570DB0133767}" type="parTrans" cxnId="{AB7735CB-C549-4B24-BC2E-00AF12C94E03}">
      <dgm:prSet/>
      <dgm:spPr/>
      <dgm:t>
        <a:bodyPr/>
        <a:lstStyle/>
        <a:p>
          <a:endParaRPr lang="ru-RU"/>
        </a:p>
      </dgm:t>
    </dgm:pt>
    <dgm:pt modelId="{44366EFC-8168-4164-8AA2-06FF1A201FAF}" type="sibTrans" cxnId="{AB7735CB-C549-4B24-BC2E-00AF12C94E03}">
      <dgm:prSet/>
      <dgm:spPr/>
      <dgm:t>
        <a:bodyPr/>
        <a:lstStyle/>
        <a:p>
          <a:endParaRPr lang="ru-RU"/>
        </a:p>
      </dgm:t>
    </dgm:pt>
    <dgm:pt modelId="{D418768C-3310-44FE-BCEC-6EC965B8C352}">
      <dgm:prSet phldrT="[Текст]"/>
      <dgm:spPr/>
      <dgm:t>
        <a:bodyPr/>
        <a:lstStyle/>
        <a:p>
          <a:r>
            <a:rPr lang="ru-RU"/>
            <a:t>Реклама: правда и ложь</a:t>
          </a:r>
        </a:p>
      </dgm:t>
    </dgm:pt>
    <dgm:pt modelId="{68691BF9-1AB4-40B3-8B3A-F6C343ED32BC}" type="parTrans" cxnId="{F849CF46-5D63-4C95-A52E-78F06D7AD8E3}">
      <dgm:prSet/>
      <dgm:spPr/>
      <dgm:t>
        <a:bodyPr/>
        <a:lstStyle/>
        <a:p>
          <a:endParaRPr lang="ru-RU"/>
        </a:p>
      </dgm:t>
    </dgm:pt>
    <dgm:pt modelId="{849674B7-5BA5-46CF-A352-25E10C3AE551}" type="sibTrans" cxnId="{F849CF46-5D63-4C95-A52E-78F06D7AD8E3}">
      <dgm:prSet/>
      <dgm:spPr/>
      <dgm:t>
        <a:bodyPr/>
        <a:lstStyle/>
        <a:p>
          <a:endParaRPr lang="ru-RU"/>
        </a:p>
      </dgm:t>
    </dgm:pt>
    <dgm:pt modelId="{7F7EA830-EC21-4104-B29B-DDC64FD11C9D}" type="pres">
      <dgm:prSet presAssocID="{1A1F0D65-ED1F-42C6-A585-AAD27DAE95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92528-0445-4072-8291-670B8C08E028}" type="pres">
      <dgm:prSet presAssocID="{1A1F0D65-ED1F-42C6-A585-AAD27DAE95FD}" presName="matrix" presStyleCnt="0"/>
      <dgm:spPr/>
    </dgm:pt>
    <dgm:pt modelId="{0B2EEA57-E312-4DBB-9CF2-24C14962546F}" type="pres">
      <dgm:prSet presAssocID="{1A1F0D65-ED1F-42C6-A585-AAD27DAE95FD}" presName="tile1" presStyleLbl="node1" presStyleIdx="0" presStyleCnt="4"/>
      <dgm:spPr/>
      <dgm:t>
        <a:bodyPr/>
        <a:lstStyle/>
        <a:p>
          <a:endParaRPr lang="ru-RU"/>
        </a:p>
      </dgm:t>
    </dgm:pt>
    <dgm:pt modelId="{4E21677F-5823-4E71-835A-B79EAAA0860A}" type="pres">
      <dgm:prSet presAssocID="{1A1F0D65-ED1F-42C6-A585-AAD27DAE95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914FC-7E0B-4E81-8592-FFC76B6965B0}" type="pres">
      <dgm:prSet presAssocID="{1A1F0D65-ED1F-42C6-A585-AAD27DAE95FD}" presName="tile2" presStyleLbl="node1" presStyleIdx="1" presStyleCnt="4" custLinFactNeighborX="-1582" custLinFactNeighborY="404"/>
      <dgm:spPr/>
      <dgm:t>
        <a:bodyPr/>
        <a:lstStyle/>
        <a:p>
          <a:endParaRPr lang="ru-RU"/>
        </a:p>
      </dgm:t>
    </dgm:pt>
    <dgm:pt modelId="{76434336-8B3D-4C05-B6F8-C76A8BB69487}" type="pres">
      <dgm:prSet presAssocID="{1A1F0D65-ED1F-42C6-A585-AAD27DAE95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1A9D7-B05B-4F5D-93DB-F0E8CEDDBC77}" type="pres">
      <dgm:prSet presAssocID="{1A1F0D65-ED1F-42C6-A585-AAD27DAE95FD}" presName="tile3" presStyleLbl="node1" presStyleIdx="2" presStyleCnt="4" custLinFactNeighborX="429" custLinFactNeighborY="-1206"/>
      <dgm:spPr/>
      <dgm:t>
        <a:bodyPr/>
        <a:lstStyle/>
        <a:p>
          <a:endParaRPr lang="ru-RU"/>
        </a:p>
      </dgm:t>
    </dgm:pt>
    <dgm:pt modelId="{985ABEE9-DB6F-42E9-BE2D-1ED20FD83813}" type="pres">
      <dgm:prSet presAssocID="{1A1F0D65-ED1F-42C6-A585-AAD27DAE95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93DE4-3ABA-46E3-BA6B-6D57C87A073F}" type="pres">
      <dgm:prSet presAssocID="{1A1F0D65-ED1F-42C6-A585-AAD27DAE95FD}" presName="tile4" presStyleLbl="node1" presStyleIdx="3" presStyleCnt="4" custLinFactNeighborX="-1582" custLinFactNeighborY="-2331"/>
      <dgm:spPr/>
      <dgm:t>
        <a:bodyPr/>
        <a:lstStyle/>
        <a:p>
          <a:endParaRPr lang="ru-RU"/>
        </a:p>
      </dgm:t>
    </dgm:pt>
    <dgm:pt modelId="{369045EF-0749-4B96-BC6F-647F18504963}" type="pres">
      <dgm:prSet presAssocID="{1A1F0D65-ED1F-42C6-A585-AAD27DAE95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62751-1ABC-4C94-96C0-860EB4B3DBB9}" type="pres">
      <dgm:prSet presAssocID="{1A1F0D65-ED1F-42C6-A585-AAD27DAE95F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C4DD6D4-DB4D-4C9D-A25A-C5ECD3F48536}" srcId="{46A3924F-6E0D-45B9-9BD5-4E48ABD07656}" destId="{5E86C180-AA4B-4D4C-BE82-527435837C7E}" srcOrd="1" destOrd="0" parTransId="{8DA50EFC-9A51-40A7-B554-4B3D01535B00}" sibTransId="{F0FE7A83-AA00-483C-9DEE-35631374CBCA}"/>
    <dgm:cxn modelId="{B27BF304-9A94-4BAA-884B-542D78D3050D}" type="presOf" srcId="{D418768C-3310-44FE-BCEC-6EC965B8C352}" destId="{07993DE4-3ABA-46E3-BA6B-6D57C87A073F}" srcOrd="0" destOrd="0" presId="urn:microsoft.com/office/officeart/2005/8/layout/matrix1"/>
    <dgm:cxn modelId="{FD41066A-D5CC-472A-9BD5-DC01AD07D108}" type="presOf" srcId="{D418768C-3310-44FE-BCEC-6EC965B8C352}" destId="{369045EF-0749-4B96-BC6F-647F18504963}" srcOrd="1" destOrd="0" presId="urn:microsoft.com/office/officeart/2005/8/layout/matrix1"/>
    <dgm:cxn modelId="{80817210-2C4A-41E0-9D3E-23AD324BCFF1}" type="presOf" srcId="{EB81A273-ED7E-483C-AB14-FB4BD8200C77}" destId="{985ABEE9-DB6F-42E9-BE2D-1ED20FD83813}" srcOrd="1" destOrd="0" presId="urn:microsoft.com/office/officeart/2005/8/layout/matrix1"/>
    <dgm:cxn modelId="{B3CDDDF9-9DED-4BDA-9D61-2AB4C72AC856}" type="presOf" srcId="{EB5E49E1-B945-487F-A43B-B746F22BB5A6}" destId="{4E21677F-5823-4E71-835A-B79EAAA0860A}" srcOrd="1" destOrd="0" presId="urn:microsoft.com/office/officeart/2005/8/layout/matrix1"/>
    <dgm:cxn modelId="{42C7425E-85C4-420B-993B-E74C28096FC3}" srcId="{1A1F0D65-ED1F-42C6-A585-AAD27DAE95FD}" destId="{46A3924F-6E0D-45B9-9BD5-4E48ABD07656}" srcOrd="0" destOrd="0" parTransId="{B78A7D86-CB3D-437A-989B-52C8BE12452B}" sibTransId="{FEAB1AE6-1512-4AF5-A81D-9B0417D9804D}"/>
    <dgm:cxn modelId="{D203CBC6-1712-4542-9194-A917E267AC71}" srcId="{46A3924F-6E0D-45B9-9BD5-4E48ABD07656}" destId="{EB5E49E1-B945-487F-A43B-B746F22BB5A6}" srcOrd="0" destOrd="0" parTransId="{562CD1F8-8EFC-4B62-B5FB-23F89A5C92A1}" sibTransId="{09720F6A-8DB0-431B-8D23-BD9FD4F00843}"/>
    <dgm:cxn modelId="{105E0B05-B591-4B45-8919-A87D60C24ECC}" type="presOf" srcId="{1A1F0D65-ED1F-42C6-A585-AAD27DAE95FD}" destId="{7F7EA830-EC21-4104-B29B-DDC64FD11C9D}" srcOrd="0" destOrd="0" presId="urn:microsoft.com/office/officeart/2005/8/layout/matrix1"/>
    <dgm:cxn modelId="{AB7735CB-C549-4B24-BC2E-00AF12C94E03}" srcId="{46A3924F-6E0D-45B9-9BD5-4E48ABD07656}" destId="{EB81A273-ED7E-483C-AB14-FB4BD8200C77}" srcOrd="2" destOrd="0" parTransId="{37969DDD-A063-41F0-8AA7-570DB0133767}" sibTransId="{44366EFC-8168-4164-8AA2-06FF1A201FAF}"/>
    <dgm:cxn modelId="{7A1E986C-EE84-47A0-9A5A-ED2313B5516C}" type="presOf" srcId="{5E86C180-AA4B-4D4C-BE82-527435837C7E}" destId="{93B914FC-7E0B-4E81-8592-FFC76B6965B0}" srcOrd="0" destOrd="0" presId="urn:microsoft.com/office/officeart/2005/8/layout/matrix1"/>
    <dgm:cxn modelId="{F849CF46-5D63-4C95-A52E-78F06D7AD8E3}" srcId="{46A3924F-6E0D-45B9-9BD5-4E48ABD07656}" destId="{D418768C-3310-44FE-BCEC-6EC965B8C352}" srcOrd="3" destOrd="0" parTransId="{68691BF9-1AB4-40B3-8B3A-F6C343ED32BC}" sibTransId="{849674B7-5BA5-46CF-A352-25E10C3AE551}"/>
    <dgm:cxn modelId="{8B6CB9DD-F453-4CA3-8A3E-9193D7308DA5}" type="presOf" srcId="{EB81A273-ED7E-483C-AB14-FB4BD8200C77}" destId="{F3A1A9D7-B05B-4F5D-93DB-F0E8CEDDBC77}" srcOrd="0" destOrd="0" presId="urn:microsoft.com/office/officeart/2005/8/layout/matrix1"/>
    <dgm:cxn modelId="{7FA300B8-418F-4E6A-BF0B-A15E72E71043}" type="presOf" srcId="{5E86C180-AA4B-4D4C-BE82-527435837C7E}" destId="{76434336-8B3D-4C05-B6F8-C76A8BB69487}" srcOrd="1" destOrd="0" presId="urn:microsoft.com/office/officeart/2005/8/layout/matrix1"/>
    <dgm:cxn modelId="{1EF864D6-4A2A-4CB2-B921-6137268004AD}" type="presOf" srcId="{EB5E49E1-B945-487F-A43B-B746F22BB5A6}" destId="{0B2EEA57-E312-4DBB-9CF2-24C14962546F}" srcOrd="0" destOrd="0" presId="urn:microsoft.com/office/officeart/2005/8/layout/matrix1"/>
    <dgm:cxn modelId="{65DD6424-2E12-4145-8F82-DB5918A23DEB}" type="presOf" srcId="{46A3924F-6E0D-45B9-9BD5-4E48ABD07656}" destId="{8C562751-1ABC-4C94-96C0-860EB4B3DBB9}" srcOrd="0" destOrd="0" presId="urn:microsoft.com/office/officeart/2005/8/layout/matrix1"/>
    <dgm:cxn modelId="{854F873C-3685-44D7-88D9-C0A2E782CA6C}" type="presParOf" srcId="{7F7EA830-EC21-4104-B29B-DDC64FD11C9D}" destId="{A7392528-0445-4072-8291-670B8C08E028}" srcOrd="0" destOrd="0" presId="urn:microsoft.com/office/officeart/2005/8/layout/matrix1"/>
    <dgm:cxn modelId="{115FFDBA-C095-45E4-9E99-BBA96E35EF76}" type="presParOf" srcId="{A7392528-0445-4072-8291-670B8C08E028}" destId="{0B2EEA57-E312-4DBB-9CF2-24C14962546F}" srcOrd="0" destOrd="0" presId="urn:microsoft.com/office/officeart/2005/8/layout/matrix1"/>
    <dgm:cxn modelId="{08135D15-9843-4ECF-9C6A-084877C13013}" type="presParOf" srcId="{A7392528-0445-4072-8291-670B8C08E028}" destId="{4E21677F-5823-4E71-835A-B79EAAA0860A}" srcOrd="1" destOrd="0" presId="urn:microsoft.com/office/officeart/2005/8/layout/matrix1"/>
    <dgm:cxn modelId="{C716FC88-DDE4-4DC5-B67E-99CD2F2F007A}" type="presParOf" srcId="{A7392528-0445-4072-8291-670B8C08E028}" destId="{93B914FC-7E0B-4E81-8592-FFC76B6965B0}" srcOrd="2" destOrd="0" presId="urn:microsoft.com/office/officeart/2005/8/layout/matrix1"/>
    <dgm:cxn modelId="{DBE07935-76AD-48C8-90F8-68BA99E2A101}" type="presParOf" srcId="{A7392528-0445-4072-8291-670B8C08E028}" destId="{76434336-8B3D-4C05-B6F8-C76A8BB69487}" srcOrd="3" destOrd="0" presId="urn:microsoft.com/office/officeart/2005/8/layout/matrix1"/>
    <dgm:cxn modelId="{5F72EFD9-1619-4A70-BC3D-3D960762C46E}" type="presParOf" srcId="{A7392528-0445-4072-8291-670B8C08E028}" destId="{F3A1A9D7-B05B-4F5D-93DB-F0E8CEDDBC77}" srcOrd="4" destOrd="0" presId="urn:microsoft.com/office/officeart/2005/8/layout/matrix1"/>
    <dgm:cxn modelId="{0F709519-2B2E-4CB3-A6E7-97963D96BEAA}" type="presParOf" srcId="{A7392528-0445-4072-8291-670B8C08E028}" destId="{985ABEE9-DB6F-42E9-BE2D-1ED20FD83813}" srcOrd="5" destOrd="0" presId="urn:microsoft.com/office/officeart/2005/8/layout/matrix1"/>
    <dgm:cxn modelId="{84A0CC68-F1BF-4B2C-B2A6-08FEFDD2A80C}" type="presParOf" srcId="{A7392528-0445-4072-8291-670B8C08E028}" destId="{07993DE4-3ABA-46E3-BA6B-6D57C87A073F}" srcOrd="6" destOrd="0" presId="urn:microsoft.com/office/officeart/2005/8/layout/matrix1"/>
    <dgm:cxn modelId="{93057625-DF94-4CAB-85DD-D3C61C25D18F}" type="presParOf" srcId="{A7392528-0445-4072-8291-670B8C08E028}" destId="{369045EF-0749-4B96-BC6F-647F18504963}" srcOrd="7" destOrd="0" presId="urn:microsoft.com/office/officeart/2005/8/layout/matrix1"/>
    <dgm:cxn modelId="{C59E719B-5A29-46D6-B52A-10715CB287C6}" type="presParOf" srcId="{7F7EA830-EC21-4104-B29B-DDC64FD11C9D}" destId="{8C562751-1ABC-4C94-96C0-860EB4B3DBB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EEA57-E312-4DBB-9CF2-24C14962546F}">
      <dsp:nvSpPr>
        <dsp:cNvPr id="0" name=""/>
        <dsp:cNvSpPr/>
      </dsp:nvSpPr>
      <dsp:spPr>
        <a:xfrm rot="16200000">
          <a:off x="756989" y="-756989"/>
          <a:ext cx="2473325" cy="3987303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Труд и продукт труда (товар)</a:t>
          </a:r>
        </a:p>
      </dsp:txBody>
      <dsp:txXfrm rot="5400000">
        <a:off x="0" y="0"/>
        <a:ext cx="3987303" cy="1854994"/>
      </dsp:txXfrm>
    </dsp:sp>
    <dsp:sp modelId="{93B914FC-7E0B-4E81-8592-FFC76B6965B0}">
      <dsp:nvSpPr>
        <dsp:cNvPr id="0" name=""/>
        <dsp:cNvSpPr/>
      </dsp:nvSpPr>
      <dsp:spPr>
        <a:xfrm>
          <a:off x="3924224" y="9992"/>
          <a:ext cx="3987303" cy="2473325"/>
        </a:xfrm>
        <a:prstGeom prst="round1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Деньги и цена (стоимость)</a:t>
          </a:r>
        </a:p>
      </dsp:txBody>
      <dsp:txXfrm>
        <a:off x="3924224" y="9992"/>
        <a:ext cx="3987303" cy="1854994"/>
      </dsp:txXfrm>
    </dsp:sp>
    <dsp:sp modelId="{F3A1A9D7-B05B-4F5D-93DB-F0E8CEDDBC77}">
      <dsp:nvSpPr>
        <dsp:cNvPr id="0" name=""/>
        <dsp:cNvSpPr/>
      </dsp:nvSpPr>
      <dsp:spPr>
        <a:xfrm rot="10800000">
          <a:off x="17105" y="2443497"/>
          <a:ext cx="3987303" cy="2473325"/>
        </a:xfrm>
        <a:prstGeom prst="round1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Семейный бюджет</a:t>
          </a:r>
        </a:p>
      </dsp:txBody>
      <dsp:txXfrm rot="10800000">
        <a:off x="17105" y="3061828"/>
        <a:ext cx="3987303" cy="1854994"/>
      </dsp:txXfrm>
    </dsp:sp>
    <dsp:sp modelId="{07993DE4-3ABA-46E3-BA6B-6D57C87A073F}">
      <dsp:nvSpPr>
        <dsp:cNvPr id="0" name=""/>
        <dsp:cNvSpPr/>
      </dsp:nvSpPr>
      <dsp:spPr>
        <a:xfrm rot="5400000">
          <a:off x="4681213" y="1658683"/>
          <a:ext cx="2473325" cy="3987303"/>
        </a:xfrm>
        <a:prstGeom prst="round1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Реклама: правда и ложь</a:t>
          </a:r>
        </a:p>
      </dsp:txBody>
      <dsp:txXfrm rot="-5400000">
        <a:off x="3924225" y="3034002"/>
        <a:ext cx="3987303" cy="1854994"/>
      </dsp:txXfrm>
    </dsp:sp>
    <dsp:sp modelId="{8C562751-1ABC-4C94-96C0-860EB4B3DBB9}">
      <dsp:nvSpPr>
        <dsp:cNvPr id="0" name=""/>
        <dsp:cNvSpPr/>
      </dsp:nvSpPr>
      <dsp:spPr>
        <a:xfrm>
          <a:off x="2791112" y="1854994"/>
          <a:ext cx="2392382" cy="1236662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Желания и возможности</a:t>
          </a:r>
        </a:p>
      </dsp:txBody>
      <dsp:txXfrm>
        <a:off x="2851481" y="1915363"/>
        <a:ext cx="2271644" cy="1115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23286-FA99-40E8-89B3-C5C2DDAD7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8B4049-ABF7-4E0F-B686-4073E2B4E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3FEE7-2EFA-4EDC-89EF-97A0AAAC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6F1D9C-8A60-43CD-AAEE-18C83CD7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C6802C-BFF7-4E48-B344-DC79591D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76389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84FFD-7DF5-4200-9DCD-315F5BB9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FE97DD-5AFF-4AD6-9069-5C1B6A3FE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C3360-3372-48A7-83A6-1755457EF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333D8-20B1-4E00-B6F1-D9A25AD2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EFB60-0F3C-4B20-8777-D23D5F69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4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5ECEBF-EAE2-4D52-AD7F-2DBA5DEF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DCD21-A0CA-47B2-BB5E-E8538097C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3D9F8-3A66-4C5E-B2E1-82C5819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1A8BC-E809-43AA-BC14-11B2C410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22AD6-0F44-45A9-A1C8-5358FA1E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87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FB8FC-00B2-4E28-ACFF-06202BBB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A49E75-E504-478B-BEEC-98262FFE0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257FA-329A-4800-8B13-AAFD4A90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93DE0C-3343-4CC2-9043-6356D1B7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D097B-7543-4879-AB39-2FCFA059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2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9D4B8-B29D-4C56-AF7A-C83201AA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BD39A-BB30-4ABA-ACC4-908F1E4CE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C9E78-D602-4269-9A1A-DBB41717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84D4F-BEF7-4CF1-9AB3-AF845EA3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BFB5FE-32B2-4DC3-80B2-0B42B65E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1591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F9A46-924D-4343-91C3-7F6D1415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E6A22C-D632-433E-85E7-7053DF632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34FA3-3F97-41F5-AF19-824E31AEA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5BF1FB-5BB9-4B10-9DEF-E7B20EFE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8ABE8E-12F0-4991-8914-DC06A4A8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981E6F-CA80-49FD-A918-D7B4B33C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3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CEA1F-8DFC-4887-861B-751A78F5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DC7C1E-152A-4F0C-8360-A1E6DA26E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EC1-3B1F-4287-9264-758D93111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0D4464-C820-4B9C-A2C4-283D625A8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DF9986-ACE6-4834-A2F9-9974512F6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8A5D5F-EE0D-4F58-9FD0-03E43BD8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F9E873-54BE-40BB-A7D6-CF6EA3A5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A73955-B31D-4DA9-8857-3A1D9510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21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9FD26-D34E-4B7C-90AE-9481F66D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AFC50C-2C26-4E68-AE2E-6EA37A53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C29042-66D6-4E2B-B548-2054B43F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7DD63B-1420-4578-BFEF-B165FB76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217557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D61A17-81A3-4516-BC2F-25EE6C9E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CAE2F6-B4A7-4E4D-950F-C748D2DA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51FAC7-2C42-471C-8062-5203CA51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6925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9330F-8276-487E-9D2D-FBA6178E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B3834-D903-4EBE-815D-15F7F7D20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4928BC-CA13-43CB-8C72-B1DF8C226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7644DB-BCD9-4B7C-8302-46E4A9E0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F07FB6-D55D-43BE-A800-B0687D25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F6E7DF-059A-426D-9777-E43AA4C9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3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F8A43-D700-43ED-BF06-D2FF3EBB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5EFAF3-96B0-48F5-936A-38200DCB4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EE7C3A-F1A8-44CB-80FC-B05B92770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5C9646-ADF5-47A7-BB6F-1A7C2505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C0C25-B74D-4966-965C-FAE6EDFF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5B2643-EDB1-46B5-B564-69EA6470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24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88AE7-D7D1-433C-9BB1-CF88AF329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20A521-3F15-40EC-88F0-85A6F0CA1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0BE97B-690A-46E3-96E2-31BD5F390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570A0-145B-4EE6-86D5-C2D57C5CB634}" type="datetimeFigureOut">
              <a:rPr lang="ru-RU" smtClean="0"/>
              <a:t>26.02.2022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D4811-78C1-45C5-96AA-3FE946B79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24BCD-3B0D-4417-9857-6352E602D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79CD-F839-4AD6-B36F-A21734B82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1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transition spd="slow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5328592" cy="2232248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pic>
        <p:nvPicPr>
          <p:cNvPr id="8" name="Рисунок 7" descr="Низкий доход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10380" r="-563" b="-13720"/>
          <a:stretch/>
        </p:blipFill>
        <p:spPr bwMode="auto">
          <a:xfrm>
            <a:off x="-30016" y="-12230"/>
            <a:ext cx="9276039" cy="79625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683568" y="2852936"/>
            <a:ext cx="7416824" cy="70788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26356"/>
            <a:ext cx="8856984" cy="14927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     </a:t>
            </a:r>
            <a:r>
              <a:rPr lang="ru-RU" sz="4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Проект по финансовой</a:t>
            </a:r>
          </a:p>
          <a:p>
            <a:r>
              <a:rPr lang="ru-RU" sz="4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грамотности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«Монеточка»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6417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Муниципальное бюджетное дошкольное образовательное  учреждение «Детский сад «Лёвушка»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1980" y="5144572"/>
            <a:ext cx="446635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90170" algn="just">
              <a:lnSpc>
                <a:spcPct val="115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Воспитатель : Петренко И.Ю.</a:t>
            </a:r>
            <a:endParaRPr lang="ru-RU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7209527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070" y="457200"/>
            <a:ext cx="7121117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«Желания и возможности»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245562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экономические навыки и привычки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своем, чужом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имеешь право распоряжаться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ты можешь сделать для сохранения семейного бюджета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последствий своих решений и действий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иметь цель, мечту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Многовариантность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решений проблем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0" b="90000" l="9926" r="89926">
                        <a14:foregroundMark x1="34963" y1="82800" x2="35407" y2="75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587229"/>
            <a:ext cx="5024388" cy="3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611" r="17870"/>
          <a:stretch/>
        </p:blipFill>
        <p:spPr>
          <a:xfrm>
            <a:off x="4208860" y="2722863"/>
            <a:ext cx="4771826" cy="4102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6544" b="11662"/>
          <a:stretch/>
        </p:blipFill>
        <p:spPr>
          <a:xfrm>
            <a:off x="323528" y="613966"/>
            <a:ext cx="5328592" cy="304363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9534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841" y="1628800"/>
            <a:ext cx="7470551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Насыщение жизни дошкольников элементарными социально-экономическими сведениями и основ финансовой грамотности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09" y="1842752"/>
            <a:ext cx="2757391" cy="50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1"/>
            <a:ext cx="9144000" cy="68632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08320830"/>
              </p:ext>
            </p:extLst>
          </p:nvPr>
        </p:nvGraphicFramePr>
        <p:xfrm>
          <a:off x="629841" y="914399"/>
          <a:ext cx="7974607" cy="494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5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0776" y="1065824"/>
            <a:ext cx="8033289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«Труд и продукт труда (товар)»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17" y="2180616"/>
            <a:ext cx="825071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людьми разных профессий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труда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 труда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90000" l="9877" r="89969">
                        <a14:foregroundMark x1="54784" y1="77708" x2="54321" y2="7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3670" y="2994720"/>
            <a:ext cx="58326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803404" y="412503"/>
            <a:ext cx="7537192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«Деньги и цена (стоимость)»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6604" y="1121977"/>
            <a:ext cx="8627883" cy="480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«деньги».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денег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денежных знаков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денег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Деньги как средство платежа, накоплений.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Обмен денег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супермаркета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стоимости </a:t>
            </a:r>
            <a:endParaRPr lang="ru-R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Понятия «дорого» и «дешево»</a:t>
            </a:r>
            <a:endParaRPr lang="ru-RU" sz="3200" b="1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2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7015" y="3647768"/>
            <a:ext cx="3200709" cy="32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7" y="-20321"/>
            <a:ext cx="9144000" cy="6858000"/>
          </a:xfrm>
          <a:prstGeom prst="rect">
            <a:avLst/>
          </a:prstGeom>
        </p:spPr>
      </p:pic>
      <p:pic>
        <p:nvPicPr>
          <p:cNvPr id="3078" name="Рисунок 19" descr="https://avatars.mds.yandex.net/get-zen_doc/1219524/pub_5d34a43aac412400adc15bea_5d34bebb8da1ce00adb0b16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17542"/>
          <a:stretch>
            <a:fillRect/>
          </a:stretch>
        </p:blipFill>
        <p:spPr bwMode="auto">
          <a:xfrm>
            <a:off x="4197912" y="1165360"/>
            <a:ext cx="11525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15" descr="http://www.nevelsk-otd-obr.ru/novosti11/27696-4-parents-transparent-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0" y="681684"/>
            <a:ext cx="2398712" cy="23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Рисунок 16" descr="https://cdn.pixabay.com/photo/2020/08/25/21/05/elderly-5518002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00" y="840104"/>
            <a:ext cx="2617787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5420352" y="2033469"/>
            <a:ext cx="1187450" cy="807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867461" y="1903418"/>
            <a:ext cx="1231781" cy="59848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Прямая со стрелкой 10"/>
          <p:cNvCxnSpPr/>
          <p:nvPr/>
        </p:nvCxnSpPr>
        <p:spPr>
          <a:xfrm flipH="1" flipV="1">
            <a:off x="5163566" y="2534648"/>
            <a:ext cx="625777" cy="1548121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 flipV="1">
            <a:off x="3476862" y="2574925"/>
            <a:ext cx="847114" cy="1938269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483769" y="300404"/>
            <a:ext cx="4050532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Доходы семьи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631" y="3890656"/>
            <a:ext cx="2091109" cy="25239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0251" y="3890656"/>
            <a:ext cx="258492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3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857330"/>
            <a:ext cx="6985320" cy="566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391" y="3293183"/>
            <a:ext cx="1152244" cy="1353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399" y="327184"/>
            <a:ext cx="1621677" cy="157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41" y="587275"/>
            <a:ext cx="1780186" cy="139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128" y="188640"/>
            <a:ext cx="1597290" cy="13595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571" y="464436"/>
            <a:ext cx="1335140" cy="13290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70" y="2186945"/>
            <a:ext cx="1841152" cy="14875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218" y="3924274"/>
            <a:ext cx="2011778" cy="12566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3295" y="5311344"/>
            <a:ext cx="1952550" cy="13033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3887" y="5509269"/>
            <a:ext cx="2176461" cy="10120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7451" y="1983092"/>
            <a:ext cx="1463167" cy="1414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4909" y="3834522"/>
            <a:ext cx="1556675" cy="13837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0686" y="5151518"/>
            <a:ext cx="1783576" cy="15272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7605973">
            <a:off x="2314540" y="3943364"/>
            <a:ext cx="1218288" cy="9395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70933">
            <a:off x="3604491" y="1752073"/>
            <a:ext cx="1091876" cy="8421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5995" y="1760207"/>
            <a:ext cx="1321633" cy="10192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092433">
            <a:off x="4645927" y="1749510"/>
            <a:ext cx="1160039" cy="8946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334154">
            <a:off x="5447678" y="1821724"/>
            <a:ext cx="1294479" cy="9983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988375">
            <a:off x="2021853" y="2687208"/>
            <a:ext cx="1441542" cy="11117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1021999">
            <a:off x="5183166" y="4201409"/>
            <a:ext cx="1687327" cy="13013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918842">
            <a:off x="2649402" y="4171226"/>
            <a:ext cx="1275757" cy="14136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883733">
            <a:off x="5312051" y="3404285"/>
            <a:ext cx="1713425" cy="136603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8947" y="4526377"/>
            <a:ext cx="1035479" cy="8255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698702">
            <a:off x="6011282" y="2321085"/>
            <a:ext cx="1345234" cy="10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2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59932" y="2398495"/>
            <a:ext cx="2797561" cy="64633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ru-RU" sz="36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83" y="3044826"/>
            <a:ext cx="1858233" cy="244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11" y="457200"/>
            <a:ext cx="2069951" cy="1616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205" y="383102"/>
            <a:ext cx="2239336" cy="1809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47" y="3750503"/>
            <a:ext cx="2878377" cy="1541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353" y="2691500"/>
            <a:ext cx="2201511" cy="1829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6553" y="4759826"/>
            <a:ext cx="1926503" cy="1859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6483">
            <a:off x="2938520" y="1264878"/>
            <a:ext cx="1341735" cy="12798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8194" y="1451850"/>
            <a:ext cx="1505843" cy="938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18532">
            <a:off x="5138960" y="3006787"/>
            <a:ext cx="1505843" cy="9388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681609">
            <a:off x="4810916" y="3550495"/>
            <a:ext cx="1545374" cy="9635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01487">
            <a:off x="1803935" y="2676407"/>
            <a:ext cx="150584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15D7-7907-49BD-8661-7488959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B0795C-788D-4737-8743-78B5C04A20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BF10D-6E1B-429A-A889-57B0449A0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448215"/>
            <a:ext cx="7059497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 «Реклама: правда и ложь»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4814" y="1298442"/>
            <a:ext cx="5958408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реклама 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она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нужна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какой форме существует 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она размещается 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Различие рекламных уловок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4956" b="10187"/>
          <a:stretch/>
        </p:blipFill>
        <p:spPr>
          <a:xfrm rot="368358">
            <a:off x="131044" y="3879569"/>
            <a:ext cx="3958909" cy="2644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6393"/>
          <a:stretch/>
        </p:blipFill>
        <p:spPr>
          <a:xfrm rot="20183267">
            <a:off x="235149" y="1448581"/>
            <a:ext cx="2560445" cy="1709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5018">
            <a:off x="4639388" y="4246115"/>
            <a:ext cx="3809705" cy="22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191</Words>
  <Application>Microsoft Office PowerPoint</Application>
  <PresentationFormat>Экран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Franklin Gothic Demi Cond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Irishka_petrenko68@mail.ru</cp:lastModifiedBy>
  <cp:revision>107</cp:revision>
  <dcterms:created xsi:type="dcterms:W3CDTF">2014-05-27T13:59:13Z</dcterms:created>
  <dcterms:modified xsi:type="dcterms:W3CDTF">2022-02-26T14:56:20Z</dcterms:modified>
</cp:coreProperties>
</file>